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4" r:id="rId6"/>
    <p:sldId id="261" r:id="rId7"/>
    <p:sldId id="262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-104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14300"/>
            <a:ext cx="14325600" cy="97687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36635" y="-182289"/>
            <a:ext cx="1185941" cy="223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238500"/>
            <a:ext cx="10090934" cy="6324600"/>
          </a:xfrm>
          <a:prstGeom prst="rect">
            <a:avLst/>
          </a:prstGeom>
        </p:spPr>
      </p:pic>
      <p:sp>
        <p:nvSpPr>
          <p:cNvPr id="24" name="TextBox 11"/>
          <p:cNvSpPr txBox="1"/>
          <p:nvPr/>
        </p:nvSpPr>
        <p:spPr>
          <a:xfrm>
            <a:off x="3200400" y="2019300"/>
            <a:ext cx="11887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376092"/>
                </a:solidFill>
                <a:latin typeface="Chalkboard"/>
                <a:cs typeface="Chalkboard"/>
              </a:rPr>
              <a:t>How many books containing talking animals can you name?</a:t>
            </a:r>
            <a:endParaRPr lang="en-US" sz="3600" b="1" dirty="0">
              <a:solidFill>
                <a:srgbClr val="376092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6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90500"/>
            <a:ext cx="14325600" cy="97687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36635" y="-182289"/>
            <a:ext cx="1185941" cy="223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743200" y="1943100"/>
            <a:ext cx="11049000" cy="800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376092"/>
                </a:solidFill>
                <a:latin typeface="Chalkboard"/>
                <a:cs typeface="Chalkboard"/>
              </a:rPr>
              <a:t>Learning objective: to develop ‘anthropomorphic’ writing</a:t>
            </a:r>
            <a:endParaRPr lang="en-US" sz="2800" b="1" dirty="0">
              <a:solidFill>
                <a:srgbClr val="376092"/>
              </a:solidFill>
              <a:latin typeface="Chalkboard"/>
              <a:cs typeface="Chalkboard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743200" y="3390900"/>
            <a:ext cx="91440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1F497D"/>
                </a:solidFill>
                <a:latin typeface="Chalkboard"/>
                <a:cs typeface="Chalkboard"/>
              </a:rPr>
              <a:t>Level 1: Developing an ‘anthropomorphic’ description 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2743200" y="4533900"/>
            <a:ext cx="8610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1F497D"/>
                </a:solidFill>
                <a:latin typeface="Chalkboard"/>
                <a:cs typeface="Chalkboard"/>
              </a:rPr>
              <a:t>Level 2: </a:t>
            </a:r>
            <a:r>
              <a:rPr lang="en-US" sz="2800" b="1" dirty="0" err="1" smtClean="0">
                <a:solidFill>
                  <a:srgbClr val="1F497D"/>
                </a:solidFill>
                <a:latin typeface="Chalkboard"/>
                <a:cs typeface="Chalkboard"/>
              </a:rPr>
              <a:t>Analysing</a:t>
            </a:r>
            <a:r>
              <a:rPr lang="en-US" sz="2800" b="1" dirty="0" smtClean="0">
                <a:solidFill>
                  <a:srgbClr val="1F497D"/>
                </a:solidFill>
                <a:latin typeface="Chalkboard"/>
                <a:cs typeface="Chalkboard"/>
              </a:rPr>
              <a:t> an ‘anthropomorphic’ story</a:t>
            </a:r>
            <a:endParaRPr lang="en-US" sz="2800" b="1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743200" y="5829300"/>
            <a:ext cx="8915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halkboard"/>
                <a:cs typeface="Chalkboard"/>
              </a:rPr>
              <a:t>Level 3: Developing an ‘anthropomorphic’ story</a:t>
            </a:r>
            <a:endParaRPr lang="en-US" sz="28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0" y="2781300"/>
            <a:ext cx="3333752" cy="5486400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2895600" y="8724900"/>
            <a:ext cx="8077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halkboard"/>
                <a:cs typeface="Chalkboard"/>
              </a:rPr>
              <a:t>Vocabulary: anthropomorphism</a:t>
            </a:r>
            <a:endParaRPr lang="en-US" sz="2400" b="1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14300"/>
            <a:ext cx="14325600" cy="97687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36635" y="-182289"/>
            <a:ext cx="1185941" cy="223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2819400" y="1866900"/>
            <a:ext cx="11353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1F497D"/>
                </a:solidFill>
                <a:latin typeface="Chalkboard"/>
                <a:cs typeface="Chalkboard"/>
              </a:rPr>
              <a:t>Level 1: Developing an ‘anthropomorphic’ description </a:t>
            </a:r>
            <a:endParaRPr lang="en-US" sz="3200" b="1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2400" y="2781300"/>
            <a:ext cx="7391400" cy="3505200"/>
            <a:chOff x="7772400" y="2933700"/>
            <a:chExt cx="7391400" cy="3505200"/>
          </a:xfrm>
        </p:grpSpPr>
        <p:sp>
          <p:nvSpPr>
            <p:cNvPr id="5" name="Rounded Rectangle 4"/>
            <p:cNvSpPr/>
            <p:nvPr/>
          </p:nvSpPr>
          <p:spPr>
            <a:xfrm>
              <a:off x="7772400" y="2933700"/>
              <a:ext cx="7391400" cy="3505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8077200" y="3086100"/>
              <a:ext cx="6553200" cy="3016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Have a look at this hedgehog.</a:t>
              </a:r>
            </a:p>
            <a:p>
              <a:pPr>
                <a:spcBef>
                  <a:spcPct val="0"/>
                </a:spcBef>
              </a:pPr>
              <a:endParaRPr lang="en-US" sz="2800" dirty="0" smtClean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What is her name and what is her personality like?</a:t>
              </a:r>
              <a:endParaRPr lang="en-US" sz="28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What is she thinking?</a:t>
              </a: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8839200" y="6743700"/>
            <a:ext cx="3962400" cy="2133600"/>
          </a:xfrm>
          <a:prstGeom prst="cloudCallout">
            <a:avLst>
              <a:gd name="adj1" fmla="val -97040"/>
              <a:gd name="adj2" fmla="val -7649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3467100"/>
            <a:ext cx="4007787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14300"/>
            <a:ext cx="14325600" cy="97687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2819400" y="1866900"/>
            <a:ext cx="11353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1F497D"/>
                </a:solidFill>
                <a:latin typeface="Chalkboard"/>
                <a:cs typeface="Chalkboard"/>
              </a:rPr>
              <a:t>Level 2: to </a:t>
            </a:r>
            <a:r>
              <a:rPr lang="en-US" sz="3200" b="1" dirty="0" err="1" smtClean="0">
                <a:solidFill>
                  <a:srgbClr val="1F497D"/>
                </a:solidFill>
                <a:latin typeface="Chalkboard"/>
                <a:cs typeface="Chalkboard"/>
              </a:rPr>
              <a:t>analyse</a:t>
            </a:r>
            <a:r>
              <a:rPr lang="en-US" sz="3200" b="1" dirty="0" smtClean="0">
                <a:solidFill>
                  <a:srgbClr val="1F497D"/>
                </a:solidFill>
                <a:latin typeface="Chalkboard"/>
                <a:cs typeface="Chalkboard"/>
              </a:rPr>
              <a:t> an ‘anthropomorphic’ story</a:t>
            </a:r>
            <a:endParaRPr lang="en-US" sz="3200" b="1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91400" y="2781300"/>
            <a:ext cx="8077200" cy="6019800"/>
            <a:chOff x="7423749" y="2933700"/>
            <a:chExt cx="7391400" cy="3683288"/>
          </a:xfrm>
        </p:grpSpPr>
        <p:sp>
          <p:nvSpPr>
            <p:cNvPr id="5" name="Rounded Rectangle 4"/>
            <p:cNvSpPr/>
            <p:nvPr/>
          </p:nvSpPr>
          <p:spPr>
            <a:xfrm>
              <a:off x="7423749" y="2933700"/>
              <a:ext cx="7391400" cy="3505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7981591" y="3034913"/>
              <a:ext cx="6553200" cy="35820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2800" dirty="0">
                  <a:solidFill>
                    <a:schemeClr val="tx2"/>
                  </a:solidFill>
                  <a:latin typeface="Chalkboard"/>
                  <a:cs typeface="Chalkboard"/>
                </a:rPr>
                <a:t>The Wind in the Willows is an anthropomorphic story about Ratty, Mole, Badger and Mr Toad.</a:t>
              </a:r>
            </a:p>
            <a:p>
              <a:pPr>
                <a:spcBef>
                  <a:spcPct val="0"/>
                </a:spcBef>
              </a:pPr>
              <a:endParaRPr lang="en-US" sz="2800" b="1" dirty="0" smtClean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Please read the </a:t>
              </a: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extract about </a:t>
              </a: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Badger on the next slide.     </a:t>
              </a: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Write down any description in the text that makes him anthropomorphic (like a human).</a:t>
              </a:r>
            </a:p>
            <a:p>
              <a:pPr>
                <a:spcBef>
                  <a:spcPct val="0"/>
                </a:spcBef>
              </a:pPr>
              <a:endParaRPr lang="en-US" sz="28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Explain how this extract makes him like a human. </a:t>
              </a:r>
            </a:p>
            <a:p>
              <a:pPr>
                <a:spcBef>
                  <a:spcPct val="0"/>
                </a:spcBef>
              </a:pPr>
              <a:endParaRPr lang="en-US" sz="28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 </a:t>
              </a:r>
              <a:endParaRPr lang="en-US" sz="28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009900"/>
            <a:ext cx="4495198" cy="571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9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14300"/>
            <a:ext cx="14325600" cy="97687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18" name="il_fi" descr="http://ksj.mit.edu/sites/default/files/images/tracker/2011/Badger_wiw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933700"/>
            <a:ext cx="338550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0" y="1638300"/>
            <a:ext cx="1214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1F497D"/>
                </a:solidFill>
                <a:latin typeface="Chalkboard"/>
                <a:cs typeface="Chalkboard"/>
              </a:rPr>
              <a:t>An extract from ‘Wind </a:t>
            </a:r>
            <a:r>
              <a:rPr lang="en-GB" sz="2800" b="1" dirty="0">
                <a:solidFill>
                  <a:srgbClr val="1F497D"/>
                </a:solidFill>
                <a:latin typeface="Chalkboard"/>
                <a:cs typeface="Chalkboard"/>
              </a:rPr>
              <a:t>in the </a:t>
            </a:r>
            <a:r>
              <a:rPr lang="en-GB" sz="2800" b="1" dirty="0" smtClean="0">
                <a:solidFill>
                  <a:srgbClr val="1F497D"/>
                </a:solidFill>
                <a:latin typeface="Chalkboard"/>
                <a:cs typeface="Chalkboard"/>
              </a:rPr>
              <a:t>Willows’ </a:t>
            </a:r>
            <a:r>
              <a:rPr lang="en-GB" sz="2800" b="1" dirty="0">
                <a:solidFill>
                  <a:srgbClr val="1F497D"/>
                </a:solidFill>
                <a:latin typeface="Chalkboard"/>
                <a:cs typeface="Chalkboard"/>
              </a:rPr>
              <a:t>(by Kenneth Grahame)- Badger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6001" y="2552700"/>
            <a:ext cx="9296399" cy="8246369"/>
            <a:chOff x="7363164" y="2933700"/>
            <a:chExt cx="7451985" cy="4570277"/>
          </a:xfrm>
        </p:grpSpPr>
        <p:sp>
          <p:nvSpPr>
            <p:cNvPr id="20" name="Rounded Rectangle 19"/>
            <p:cNvSpPr/>
            <p:nvPr/>
          </p:nvSpPr>
          <p:spPr>
            <a:xfrm>
              <a:off x="7363164" y="2933700"/>
              <a:ext cx="7451985" cy="38852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7726675" y="3034913"/>
              <a:ext cx="6808116" cy="44690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2000" dirty="0">
                  <a:solidFill>
                    <a:srgbClr val="1F497D"/>
                  </a:solidFill>
                </a:rPr>
                <a:t>The Badger, who wore a long dressing-gown, and whose slippers were indeed very down at heel, carried a flat candlestick in his paw and had probably been on his way to bed when their summons sounded. He looked kindly down on them and patted both their heads. `This is not the sort of night for small animals to be out,' he said paternally. `I'm afraid you've been up to some of your pranks again, Ratty. But come along; come into the kitchen. There's a first-rate fire there, and supper and everything.'</a:t>
              </a:r>
              <a:br>
                <a:rPr lang="en-GB" sz="2000" dirty="0">
                  <a:solidFill>
                    <a:srgbClr val="1F497D"/>
                  </a:solidFill>
                </a:rPr>
              </a:br>
              <a:r>
                <a:rPr lang="en-GB" sz="2000" dirty="0">
                  <a:solidFill>
                    <a:srgbClr val="1F497D"/>
                  </a:solidFill>
                </a:rPr>
                <a:t/>
              </a:r>
              <a:br>
                <a:rPr lang="en-GB" sz="2000" dirty="0">
                  <a:solidFill>
                    <a:srgbClr val="1F497D"/>
                  </a:solidFill>
                </a:rPr>
              </a:br>
              <a:r>
                <a:rPr lang="en-GB" sz="2000" dirty="0">
                  <a:solidFill>
                    <a:srgbClr val="1F497D"/>
                  </a:solidFill>
                </a:rPr>
                <a:t>He shuffled on in front of them, carrying the light, and they followed him, nudging each other in an anticipating sort of way, down a long, gloomy, and, to tell the truth, decidedly shabby passage, into a sort of a central hall; out of which they could dimly see other long tunnel-like passages branching, passages mysterious and without apparent end. But there were doors in the hall as well--stout oaken comfortable-looking doors. One of these the Badger flung open, and at once they found themselves in all the glow and warmth of a large fire-lit kitchen.</a:t>
              </a:r>
              <a:br>
                <a:rPr lang="en-GB" sz="2000" dirty="0">
                  <a:solidFill>
                    <a:srgbClr val="1F497D"/>
                  </a:solidFill>
                </a:rPr>
              </a:br>
              <a:r>
                <a:rPr lang="en-GB" sz="2000" dirty="0">
                  <a:solidFill>
                    <a:srgbClr val="1F497D"/>
                  </a:solidFill>
                </a:rPr>
                <a:t/>
              </a:r>
              <a:br>
                <a:rPr lang="en-GB" sz="2000" dirty="0">
                  <a:solidFill>
                    <a:srgbClr val="1F497D"/>
                  </a:solidFill>
                </a:rPr>
              </a:br>
              <a:r>
                <a:rPr lang="en-GB" sz="2000" dirty="0">
                  <a:solidFill>
                    <a:srgbClr val="1F497D"/>
                  </a:solidFill>
                </a:rPr>
                <a:t>The kindly Badger thrust them down on a settee to toast themselves at the fire, and bade them remove their wet coats and boots. Then he fetched them dressing-gowns and slippers, and himself bathed the Mole's shin with warm water and mended the cut with sticking-plaster till the whole thing was just as good </a:t>
              </a:r>
              <a:endParaRPr lang="en-GB" sz="2000" dirty="0" smtClean="0">
                <a:solidFill>
                  <a:srgbClr val="1F497D"/>
                </a:solidFill>
              </a:endParaRPr>
            </a:p>
            <a:p>
              <a:r>
                <a:rPr lang="en-GB" sz="2000" dirty="0" smtClean="0">
                  <a:solidFill>
                    <a:srgbClr val="1F497D"/>
                  </a:solidFill>
                </a:rPr>
                <a:t>as </a:t>
              </a:r>
              <a:r>
                <a:rPr lang="en-GB" sz="2000" dirty="0">
                  <a:solidFill>
                    <a:srgbClr val="1F497D"/>
                  </a:solidFill>
                </a:rPr>
                <a:t>new, if not better. </a:t>
              </a:r>
              <a:endParaRPr lang="en-US" sz="20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 </a:t>
              </a:r>
              <a:endParaRPr lang="en-US" sz="28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4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14300"/>
            <a:ext cx="14325600" cy="97687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00300"/>
            <a:ext cx="6934200" cy="6543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" r="226"/>
          <a:stretch>
            <a:fillRect/>
          </a:stretch>
        </p:blipFill>
        <p:spPr>
          <a:xfrm rot="-10800000">
            <a:off x="1905000" y="114300"/>
            <a:ext cx="14325600" cy="97687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236635" y="-182289"/>
            <a:ext cx="1185941" cy="223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507182" y="9881218"/>
            <a:ext cx="5789473" cy="3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4"/>
              </a:lnSpc>
              <a:spcBef>
                <a:spcPct val="0"/>
              </a:spcBef>
            </a:pPr>
            <a:r>
              <a:rPr lang="en-US" sz="1731">
                <a:solidFill>
                  <a:srgbClr val="FFFFFF"/>
                </a:solidFill>
                <a:latin typeface="Betm rounded light Bold"/>
              </a:rPr>
              <a:t>Binfield Badger Group, supporting Berkshire's badgers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2819400" y="1866900"/>
            <a:ext cx="11353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1F497D"/>
                </a:solidFill>
                <a:latin typeface="Chalkboard"/>
                <a:cs typeface="Chalkboard"/>
              </a:rPr>
              <a:t>Level 3: developing an ‘anthropomorphic’ story</a:t>
            </a:r>
            <a:endParaRPr lang="en-US" sz="3200" b="1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19400" y="2757236"/>
            <a:ext cx="8686800" cy="7507706"/>
            <a:chOff x="7423749" y="2933700"/>
            <a:chExt cx="7391400" cy="4160898"/>
          </a:xfrm>
        </p:grpSpPr>
        <p:sp>
          <p:nvSpPr>
            <p:cNvPr id="5" name="Rounded Rectangle 4"/>
            <p:cNvSpPr/>
            <p:nvPr/>
          </p:nvSpPr>
          <p:spPr>
            <a:xfrm>
              <a:off x="7423749" y="2933700"/>
              <a:ext cx="7391400" cy="3505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7981591" y="3034913"/>
              <a:ext cx="6553200" cy="4059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Think about what a badger looks like. </a:t>
              </a:r>
            </a:p>
            <a:p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Think about how a badger behaves. </a:t>
              </a:r>
            </a:p>
            <a:p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Think about how a badger moves. </a:t>
              </a:r>
            </a:p>
            <a:p>
              <a:endParaRPr lang="en-GB" sz="2800" dirty="0">
                <a:solidFill>
                  <a:schemeClr val="tx2"/>
                </a:solidFill>
                <a:latin typeface="Chalkboard"/>
                <a:cs typeface="Chalkboard"/>
              </a:endParaRPr>
            </a:p>
            <a:p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If a badger were human:</a:t>
              </a:r>
            </a:p>
            <a:p>
              <a:pPr marL="457200" indent="-457200">
                <a:buFont typeface="Arial"/>
                <a:buChar char="•"/>
              </a:pPr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What sort of personality would he/she have?</a:t>
              </a:r>
            </a:p>
            <a:p>
              <a:pPr marL="457200" indent="-457200">
                <a:buFont typeface="Arial"/>
                <a:buChar char="•"/>
              </a:pPr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What would his/her voice sound like?</a:t>
              </a:r>
            </a:p>
            <a:p>
              <a:pPr marL="457200" indent="-457200">
                <a:buFont typeface="Arial"/>
                <a:buChar char="•"/>
              </a:pPr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What sort of job would he/she do?</a:t>
              </a:r>
            </a:p>
            <a:p>
              <a:pPr marL="457200" indent="-457200">
                <a:buFont typeface="Arial"/>
                <a:buChar char="•"/>
              </a:pPr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What sort of home would a badger have?  How would it be decorated?</a:t>
              </a:r>
            </a:p>
            <a:p>
              <a:pPr marL="457200" indent="-457200">
                <a:buFont typeface="Arial"/>
                <a:buChar char="•"/>
              </a:pPr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What sort of clothes would a badger wear?</a:t>
              </a:r>
            </a:p>
            <a:p>
              <a:pPr marL="457200" indent="-457200">
                <a:buFont typeface="Arial"/>
                <a:buChar char="•"/>
              </a:pPr>
              <a:r>
                <a:rPr lang="en-GB" sz="2800" dirty="0" smtClean="0">
                  <a:solidFill>
                    <a:schemeClr val="tx2"/>
                  </a:solidFill>
                  <a:latin typeface="Chalkboard"/>
                  <a:cs typeface="Chalkboard"/>
                </a:rPr>
                <a:t>What sort of hobbies might he/she have?</a:t>
              </a:r>
              <a:r>
                <a:rPr lang="en-US" sz="2800" dirty="0" smtClean="0">
                  <a:solidFill>
                    <a:srgbClr val="1F497D"/>
                  </a:solidFill>
                  <a:latin typeface="Chalkboard"/>
                  <a:cs typeface="Chalkboard"/>
                </a:rPr>
                <a:t> </a:t>
              </a:r>
              <a:endParaRPr lang="en-US" sz="2800" dirty="0">
                <a:solidFill>
                  <a:srgbClr val="1F497D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  <a:p>
              <a:pPr>
                <a:spcBef>
                  <a:spcPct val="0"/>
                </a:spcBef>
              </a:pPr>
              <a:endParaRPr lang="en-US" sz="2800" b="1" dirty="0">
                <a:solidFill>
                  <a:schemeClr val="accent6"/>
                </a:solidFill>
                <a:latin typeface="Chalkboard"/>
                <a:cs typeface="Chalkboard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240" y="3543300"/>
            <a:ext cx="3134760" cy="411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9100"/>
            <a:ext cx="7543800" cy="1361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4223" y="342900"/>
            <a:ext cx="1442977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8343900"/>
            <a:ext cx="3260985" cy="1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426</Words>
  <Application>Microsoft Macintosh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templates</dc:title>
  <cp:lastModifiedBy>Karen McCoy</cp:lastModifiedBy>
  <cp:revision>28</cp:revision>
  <dcterms:created xsi:type="dcterms:W3CDTF">2006-08-16T00:00:00Z</dcterms:created>
  <dcterms:modified xsi:type="dcterms:W3CDTF">2020-04-19T22:34:00Z</dcterms:modified>
  <dc:identifier>DAD5tbautks</dc:identifier>
</cp:coreProperties>
</file>